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72" r:id="rId4"/>
    <p:sldId id="277" r:id="rId5"/>
    <p:sldId id="273" r:id="rId6"/>
    <p:sldId id="278" r:id="rId7"/>
    <p:sldId id="270" r:id="rId8"/>
    <p:sldId id="271" r:id="rId9"/>
    <p:sldId id="274" r:id="rId10"/>
    <p:sldId id="269" r:id="rId11"/>
    <p:sldId id="275" r:id="rId12"/>
    <p:sldId id="26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76" r:id="rId22"/>
  </p:sldIdLst>
  <p:sldSz cx="10080625" cy="7559675"/>
  <p:notesSz cx="7772400" cy="10058400"/>
  <p:defaultTextStyle>
    <a:defPPr>
      <a:defRPr lang="id-ID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10" y="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3438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lvl1pPr defTabSz="914305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lbany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8963" y="0"/>
            <a:ext cx="3373437" cy="50165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lvl1pPr algn="r" defTabSz="914305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lbany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163"/>
            <a:ext cx="3373438" cy="50323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lvl1pPr defTabSz="914305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lbany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/>
            </a:pPr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lvl1pPr algn="r" defTabSz="914305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lbany" pitchFamily="18"/>
                <a:ea typeface="Andale Sans UI" pitchFamily="2"/>
                <a:cs typeface="Tahoma" pitchFamily="2"/>
              </a:defRPr>
            </a:lvl1pPr>
          </a:lstStyle>
          <a:p>
            <a:pPr>
              <a:defRPr sz="1400"/>
            </a:pPr>
            <a:fld id="{3A557F03-C029-4DF3-BD0D-570C6BD1C777}" type="slidenum">
              <a:rPr lang="en-US"/>
              <a:pPr>
                <a:defRPr sz="1400"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7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1507" name="Notes Placeholder 2"/>
          <p:cNvSpPr txBox="1">
            <a:spLocks noGrp="1"/>
          </p:cNvSpPr>
          <p:nvPr>
            <p:ph type="body" sz="quarter" idx="3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3438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defTabSz="914305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smtClean="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8963" y="0"/>
            <a:ext cx="3373437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defTabSz="914305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smtClean="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163"/>
            <a:ext cx="3373438" cy="503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defTabSz="914305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smtClean="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8963" y="9555163"/>
            <a:ext cx="3373437" cy="5032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defTabSz="914305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n-US" sz="1400" smtClean="0"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fld id="{8BFF3521-AB9B-403B-80EC-7DD53CFB99D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78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en-US" sz="2000">
        <a:solidFill>
          <a:schemeClr val="tx1"/>
        </a:solidFill>
        <a:latin typeface="Albany" pitchFamily="18"/>
        <a:cs typeface="Tahoma" pitchFamily="2"/>
      </a:defRPr>
    </a:lvl1pPr>
    <a:lvl2pPr marL="742950" indent="-285750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1143000" indent="-228600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600200" indent="-228600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2057400" indent="-228600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527550"/>
          </a:xfrm>
          <a:ln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5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5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7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9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7651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4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9699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36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56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1747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38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1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875" y="4776788"/>
            <a:ext cx="6216650" cy="4437062"/>
          </a:xfrm>
          <a:ln/>
        </p:spPr>
        <p:txBody>
          <a:bodyPr/>
          <a:lstStyle/>
          <a:p>
            <a:pPr eaLnBrk="1">
              <a:spcBef>
                <a:spcPct val="0"/>
              </a:spcBef>
              <a:buSzPct val="45000"/>
              <a:buFont typeface="StarSymbol"/>
              <a:buChar char="●"/>
            </a:pPr>
            <a:endParaRPr dirty="0" smtClean="0">
              <a:solidFill>
                <a:srgbClr val="000000"/>
              </a:solidFill>
              <a:latin typeface="Albany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0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48" y="1237197"/>
            <a:ext cx="8569532" cy="2631887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48" y="3970580"/>
            <a:ext cx="856953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74231-86D9-4622-8A32-3B36A465C8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57" y="4728240"/>
            <a:ext cx="8572140" cy="903187"/>
          </a:xfrm>
        </p:spPr>
        <p:txBody>
          <a:bodyPr anchor="b">
            <a:normAutofit/>
          </a:bodyPr>
          <a:lstStyle>
            <a:lvl1pPr>
              <a:defRPr sz="308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5557" y="684893"/>
            <a:ext cx="8572140" cy="3725532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7" y="5631427"/>
            <a:ext cx="8570845" cy="752299"/>
          </a:xfrm>
        </p:spPr>
        <p:txBody>
          <a:bodyPr>
            <a:normAutofit/>
          </a:bodyPr>
          <a:lstStyle>
            <a:lvl1pPr marL="0" indent="0" algn="ctr">
              <a:buNone/>
              <a:defRPr sz="198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8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6" y="671973"/>
            <a:ext cx="8560728" cy="3775273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8" y="4635035"/>
            <a:ext cx="8560727" cy="17550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1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61" y="671971"/>
            <a:ext cx="7691729" cy="3299122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22669" y="3979392"/>
            <a:ext cx="7236601" cy="470481"/>
          </a:xfrm>
        </p:spPr>
        <p:txBody>
          <a:bodyPr anchor="t">
            <a:normAutofit/>
          </a:bodyPr>
          <a:lstStyle>
            <a:lvl1pPr marL="0" indent="0" algn="r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5" y="4635037"/>
            <a:ext cx="8560728" cy="17486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998" y="707410"/>
            <a:ext cx="50403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60708" y="3387828"/>
            <a:ext cx="50403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2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57" y="2344561"/>
            <a:ext cx="8562021" cy="2768833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5126377"/>
            <a:ext cx="8560728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52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45" y="671973"/>
            <a:ext cx="8560728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5547" y="2301987"/>
            <a:ext cx="2727652" cy="907541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547" y="3209526"/>
            <a:ext cx="2727652" cy="317419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5127" y="2301986"/>
            <a:ext cx="2727324" cy="90754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75127" y="3209526"/>
            <a:ext cx="2728368" cy="317419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6" y="2301986"/>
            <a:ext cx="2721248" cy="90754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95026" y="3209526"/>
            <a:ext cx="2721248" cy="317419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4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55546" y="671973"/>
            <a:ext cx="8560728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5548" y="4397296"/>
            <a:ext cx="2727651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20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02907" y="2306302"/>
            <a:ext cx="2430901" cy="1679928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5548" y="5032518"/>
            <a:ext cx="2727651" cy="135120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3328" y="4397296"/>
            <a:ext cx="2727674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20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777750" y="2306302"/>
            <a:ext cx="2423026" cy="1679928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72209" y="5032517"/>
            <a:ext cx="2728793" cy="135120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609" y="4397296"/>
            <a:ext cx="272016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20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740926" y="2306302"/>
            <a:ext cx="2424338" cy="1679928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92505" y="5032519"/>
            <a:ext cx="2723769" cy="1351206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98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D1F82-846A-4235-94FD-428061C04A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5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671971"/>
            <a:ext cx="2102327" cy="571175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47" y="671971"/>
            <a:ext cx="6332393" cy="57117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87084-8CC0-4A33-84E4-14346AF42D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1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D359-4F97-44B1-B01C-A28BD4FD28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67" y="724472"/>
            <a:ext cx="8047891" cy="3144614"/>
          </a:xfrm>
        </p:spPr>
        <p:txBody>
          <a:bodyPr anchor="b">
            <a:normAutofit/>
          </a:bodyPr>
          <a:lstStyle>
            <a:lvl1pPr>
              <a:defRPr sz="37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367" y="3970582"/>
            <a:ext cx="8047891" cy="1653678"/>
          </a:xfrm>
        </p:spPr>
        <p:txBody>
          <a:bodyPr/>
          <a:lstStyle>
            <a:lvl1pPr marL="0" indent="0" algn="ctr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AC8B-B002-4942-8AA7-AD9B20D3D4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8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8" y="671973"/>
            <a:ext cx="8560727" cy="146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47" y="2301986"/>
            <a:ext cx="4221761" cy="40817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4311" y="2301986"/>
            <a:ext cx="4211964" cy="40817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799E5-3E86-48AE-9BDA-70DD7AADC0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6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8" y="671973"/>
            <a:ext cx="8560727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195" y="2301986"/>
            <a:ext cx="3969109" cy="90821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46" y="3210197"/>
            <a:ext cx="4222757" cy="31735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6964" y="2301986"/>
            <a:ext cx="3959310" cy="90821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210197"/>
            <a:ext cx="4212958" cy="31735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F81D9-786E-4114-B3B8-CB249E0111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7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25F75-07B2-423F-8A9A-864B94224F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6F7D2-8405-4EEF-9CB8-4486BE4DEA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6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85" y="671971"/>
            <a:ext cx="3251264" cy="2603888"/>
          </a:xfrm>
        </p:spPr>
        <p:txBody>
          <a:bodyPr anchor="b">
            <a:normAutofit/>
          </a:bodyPr>
          <a:lstStyle>
            <a:lvl1pPr>
              <a:defRPr sz="308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660" y="671971"/>
            <a:ext cx="5117614" cy="571175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385" y="3275861"/>
            <a:ext cx="3251264" cy="3107865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DA70D-AB1A-4419-A934-CAC319B84E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8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86" y="671971"/>
            <a:ext cx="4594493" cy="2603888"/>
          </a:xfrm>
        </p:spPr>
        <p:txBody>
          <a:bodyPr anchor="b">
            <a:normAutofit/>
          </a:bodyPr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87686" y="836526"/>
            <a:ext cx="3270843" cy="538264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3275859"/>
            <a:ext cx="4598505" cy="3107866"/>
          </a:xfrm>
        </p:spPr>
        <p:txBody>
          <a:bodyPr>
            <a:normAutofit/>
          </a:bodyPr>
          <a:lstStyle>
            <a:lvl1pPr marL="0" indent="0" algn="ctr">
              <a:buNone/>
              <a:defRPr sz="198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B0DEA-3005-489C-B72A-29D0EB6193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48" y="671973"/>
            <a:ext cx="8560727" cy="1462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46" y="2310522"/>
            <a:ext cx="8560728" cy="407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8955" y="6485223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47" y="6485223"/>
            <a:ext cx="551727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226" y="6485223"/>
            <a:ext cx="6230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86EEDF-AD0C-49D6-9BE2-CF9B04339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4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02" r:id="rId1"/>
    <p:sldLayoutId id="2147484503" r:id="rId2"/>
    <p:sldLayoutId id="2147484504" r:id="rId3"/>
    <p:sldLayoutId id="2147484505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  <p:sldLayoutId id="2147484513" r:id="rId12"/>
    <p:sldLayoutId id="2147484514" r:id="rId13"/>
    <p:sldLayoutId id="2147484515" r:id="rId14"/>
    <p:sldLayoutId id="2147484516" r:id="rId15"/>
    <p:sldLayoutId id="2147484517" r:id="rId16"/>
    <p:sldLayoutId id="2147484518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748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henk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/>
          <a:p>
            <a:pPr>
              <a:buSzPct val="45000"/>
              <a:buFont typeface="StarSymbol"/>
              <a:buNone/>
            </a:pPr>
            <a:r>
              <a:rPr lang="id-ID" dirty="0" smtClean="0"/>
              <a:t>Panduan Singkat</a:t>
            </a:r>
            <a:br>
              <a:rPr lang="id-ID" dirty="0" smtClean="0"/>
            </a:br>
            <a:r>
              <a:rPr lang="en-US" dirty="0" smtClean="0"/>
              <a:t>Aplikasi M</a:t>
            </a:r>
            <a:r>
              <a:rPr lang="id-ID" dirty="0" smtClean="0"/>
              <a:t>usabaqah</a:t>
            </a:r>
            <a:endParaRPr lang="en-US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107950" indent="0" algn="ctr">
              <a:spcBef>
                <a:spcPct val="0"/>
              </a:spcBef>
              <a:spcAft>
                <a:spcPts val="1413"/>
              </a:spcAft>
              <a:buClr>
                <a:srgbClr val="800000"/>
              </a:buClr>
              <a:buSzPct val="45000"/>
              <a:buFont typeface="StarSymbol"/>
              <a:buNone/>
            </a:pPr>
            <a:r>
              <a:rPr lang="id-ID" sz="2000" dirty="0" smtClean="0">
                <a:latin typeface="Albany"/>
                <a:ea typeface="Andale Sans UI"/>
                <a:cs typeface="Tahoma" pitchFamily="34" charset="0"/>
              </a:rPr>
              <a:t>(c) 201</a:t>
            </a:r>
            <a:r>
              <a:rPr lang="en-ID" sz="2000" dirty="0" smtClean="0">
                <a:latin typeface="Albany"/>
                <a:ea typeface="Andale Sans UI"/>
                <a:cs typeface="Tahoma" pitchFamily="34" charset="0"/>
              </a:rPr>
              <a:t>8</a:t>
            </a:r>
            <a:r>
              <a:rPr lang="id-ID" sz="2000" dirty="0" smtClean="0">
                <a:latin typeface="Albany"/>
                <a:ea typeface="Andale Sans UI"/>
                <a:cs typeface="Tahoma" pitchFamily="34" charset="0"/>
              </a:rPr>
              <a:t> </a:t>
            </a:r>
            <a:r>
              <a:rPr lang="en-US" sz="2000" dirty="0" smtClean="0">
                <a:latin typeface="Albany"/>
                <a:ea typeface="Andale Sans UI"/>
                <a:cs typeface="Tahoma" pitchFamily="34" charset="0"/>
              </a:rPr>
              <a:t>Toha </a:t>
            </a:r>
            <a:r>
              <a:rPr lang="id-ID" sz="2000" dirty="0" smtClean="0">
                <a:latin typeface="Albany"/>
                <a:ea typeface="Andale Sans UI"/>
                <a:cs typeface="Tahoma" pitchFamily="34" charset="0"/>
              </a:rPr>
              <a:t>&lt;</a:t>
            </a:r>
            <a:r>
              <a:rPr lang="en-US" sz="2000" dirty="0" smtClean="0">
                <a:latin typeface="Albany"/>
                <a:ea typeface="Andale Sans UI"/>
                <a:cs typeface="Tahoma" pitchFamily="34" charset="0"/>
                <a:hlinkClick r:id="rId3"/>
              </a:rPr>
              <a:t>tohenk@yahoo.com</a:t>
            </a:r>
            <a:r>
              <a:rPr lang="id-ID" sz="2000" dirty="0" smtClean="0">
                <a:latin typeface="Albany"/>
                <a:ea typeface="Andale Sans UI"/>
                <a:cs typeface="Tahoma" pitchFamily="34" charset="0"/>
              </a:rPr>
              <a:t>&gt;</a:t>
            </a:r>
          </a:p>
          <a:p>
            <a:pPr marL="107950" indent="0" algn="ctr">
              <a:spcBef>
                <a:spcPct val="0"/>
              </a:spcBef>
              <a:spcAft>
                <a:spcPts val="1413"/>
              </a:spcAft>
              <a:buClr>
                <a:srgbClr val="800000"/>
              </a:buClr>
              <a:buSzPct val="45000"/>
              <a:buFont typeface="StarSymbol"/>
              <a:buNone/>
            </a:pPr>
            <a:r>
              <a:rPr lang="id-ID" sz="2000" dirty="0" smtClean="0">
                <a:latin typeface="Albany"/>
                <a:ea typeface="Andale Sans UI"/>
                <a:cs typeface="Tahoma" pitchFamily="34" charset="0"/>
                <a:sym typeface="Wingdings" panose="05000000000000000000" pitchFamily="2" charset="2"/>
              </a:rPr>
              <a:t> </a:t>
            </a:r>
            <a:r>
              <a:rPr lang="id-ID" sz="2000" dirty="0" smtClean="0">
                <a:latin typeface="Albany"/>
                <a:ea typeface="Andale Sans UI"/>
                <a:cs typeface="Tahoma" pitchFamily="34" charset="0"/>
              </a:rPr>
              <a:t>08123090095</a:t>
            </a:r>
            <a:endParaRPr lang="en-US" sz="2000" dirty="0" smtClean="0">
              <a:latin typeface="Albany"/>
              <a:ea typeface="Andale Sans UI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LOMBA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Penjurian I (</a:t>
            </a:r>
            <a:r>
              <a:rPr lang="id-ID" i="1" dirty="0"/>
              <a:t>satu bidang dinilai 3 hakim dengan Nilai Rata-Rata maupun Nilai Tengah</a:t>
            </a:r>
            <a:r>
              <a:rPr lang="id-ID" dirty="0" smtClean="0"/>
              <a:t>)</a:t>
            </a:r>
          </a:p>
          <a:p>
            <a:r>
              <a:rPr lang="id-ID" dirty="0"/>
              <a:t>Penjurian II (</a:t>
            </a:r>
            <a:r>
              <a:rPr lang="id-ID" i="1" dirty="0"/>
              <a:t>satu hakim menilai beberapa bidang</a:t>
            </a:r>
            <a:r>
              <a:rPr lang="id-ID" dirty="0" smtClean="0"/>
              <a:t>)</a:t>
            </a:r>
          </a:p>
          <a:p>
            <a:r>
              <a:rPr lang="id-ID" dirty="0"/>
              <a:t>Penjurian III (</a:t>
            </a:r>
            <a:r>
              <a:rPr lang="id-ID" i="1" dirty="0"/>
              <a:t>variasi dari Penjurian I dengan jumlah dewan hakim untuk tiap-tiap bidang bebas ditentukan</a:t>
            </a:r>
            <a:r>
              <a:rPr lang="id-ID" dirty="0" smtClean="0"/>
              <a:t>)</a:t>
            </a:r>
          </a:p>
          <a:p>
            <a:r>
              <a:rPr lang="id-ID" dirty="0"/>
              <a:t>Cerdas Cermat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04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ALUR PROSES PENILAIAN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528" y="2482872"/>
            <a:ext cx="6335632" cy="3727407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8562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Langkah-Langkah</a:t>
            </a:r>
            <a:r>
              <a:rPr lang="id-ID" dirty="0" smtClean="0"/>
              <a:t>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Pengaturan </a:t>
            </a:r>
            <a:r>
              <a:rPr lang="id-ID" dirty="0"/>
              <a:t>(Babak, Jenis Penilaian, dan Timer</a:t>
            </a:r>
            <a:r>
              <a:rPr lang="id-ID" dirty="0" smtClean="0"/>
              <a:t>)</a:t>
            </a:r>
          </a:p>
          <a:p>
            <a:r>
              <a:rPr lang="id-ID" dirty="0"/>
              <a:t>Mengisi Data (Hakim, Peserta, Topik, Grup, dll</a:t>
            </a:r>
            <a:r>
              <a:rPr lang="id-ID" dirty="0" smtClean="0"/>
              <a:t>)</a:t>
            </a:r>
          </a:p>
          <a:p>
            <a:r>
              <a:rPr lang="id-ID" dirty="0" smtClean="0"/>
              <a:t>Penilaian</a:t>
            </a:r>
          </a:p>
          <a:p>
            <a:r>
              <a:rPr lang="id-ID" dirty="0" smtClean="0"/>
              <a:t>Ekspor dan impor data penilaian</a:t>
            </a:r>
          </a:p>
        </p:txBody>
      </p:sp>
    </p:spTree>
    <p:extLst>
      <p:ext uri="{BB962C8B-B14F-4D97-AF65-F5344CB8AC3E}">
        <p14:creationId xmlns:p14="http://schemas.microsoft.com/office/powerpoint/2010/main" val="42433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Pengaturan Lomba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Tentukan Babak</a:t>
            </a:r>
          </a:p>
          <a:p>
            <a:r>
              <a:rPr lang="en-US" dirty="0" smtClean="0"/>
              <a:t>Jenis Penilaian pada Penjurian I (Nilai Rata-Rata atau </a:t>
            </a:r>
            <a:r>
              <a:rPr lang="id-ID" dirty="0" smtClean="0"/>
              <a:t>Nilai </a:t>
            </a:r>
            <a:r>
              <a:rPr lang="en-US" dirty="0" smtClean="0"/>
              <a:t>Tengah)</a:t>
            </a:r>
          </a:p>
          <a:p>
            <a:r>
              <a:rPr lang="en-US" dirty="0" smtClean="0"/>
              <a:t>Lomba Menggunakan Timer?</a:t>
            </a:r>
          </a:p>
          <a:p>
            <a:r>
              <a:rPr lang="en-US" dirty="0" smtClean="0"/>
              <a:t>Pengaturan Tambahan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Waktu Persiapan</a:t>
            </a:r>
            <a:r>
              <a:rPr lang="en-US" i="1" dirty="0" smtClean="0"/>
              <a:t> </a:t>
            </a:r>
            <a:r>
              <a:rPr lang="en-US" dirty="0" smtClean="0"/>
              <a:t>(lampu kuning berkedip) menandakan peserta untuk bersiap-siap.</a:t>
            </a:r>
          </a:p>
          <a:p>
            <a:r>
              <a:rPr lang="en-US" b="1" i="1" dirty="0" smtClean="0"/>
              <a:t>Waktu Penilaian</a:t>
            </a:r>
            <a:r>
              <a:rPr lang="en-US" i="1" dirty="0" smtClean="0"/>
              <a:t> </a:t>
            </a:r>
            <a:r>
              <a:rPr lang="en-US" dirty="0" smtClean="0"/>
              <a:t>(lampu hijau menyala) menandakan penilaian sedang berlangsung.</a:t>
            </a:r>
          </a:p>
          <a:p>
            <a:r>
              <a:rPr lang="en-US" b="1" i="1" dirty="0" smtClean="0"/>
              <a:t>Waktu Menjelang Habis</a:t>
            </a:r>
            <a:r>
              <a:rPr lang="en-US" dirty="0" smtClean="0"/>
              <a:t> (lampu kuning berkedip sedangkan lampu hijau tetap menyala) menandakan waktu akan segera berakhir.</a:t>
            </a:r>
          </a:p>
          <a:p>
            <a:r>
              <a:rPr lang="en-US" b="1" i="1" dirty="0" smtClean="0"/>
              <a:t>Waktu Habis </a:t>
            </a:r>
            <a:r>
              <a:rPr lang="en-US" dirty="0" smtClean="0"/>
              <a:t>(lampu merah menyala), penilaian sudah selesai.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Timer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160588" y="2915741"/>
            <a:ext cx="5759450" cy="1800225"/>
            <a:chOff x="2160000" y="2520000"/>
            <a:chExt cx="5760000" cy="1800000"/>
          </a:xfrm>
        </p:grpSpPr>
        <p:grpSp>
          <p:nvGrpSpPr>
            <p:cNvPr id="15365" name="Group 4"/>
            <p:cNvGrpSpPr>
              <a:grpSpLocks/>
            </p:cNvGrpSpPr>
            <p:nvPr/>
          </p:nvGrpSpPr>
          <p:grpSpPr bwMode="auto">
            <a:xfrm>
              <a:off x="2160000" y="2520000"/>
              <a:ext cx="5760000" cy="720000"/>
              <a:chOff x="2160000" y="2520000"/>
              <a:chExt cx="5760000" cy="720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160000" y="2520000"/>
                <a:ext cx="539802" cy="360317"/>
              </a:xfrm>
              <a:prstGeom prst="rect">
                <a:avLst/>
              </a:prstGeom>
              <a:solidFill>
                <a:srgbClr val="E6FF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lIns="90000" tIns="45000" rIns="90000" bIns="45000" anchor="ctr" anchorCtr="1" compatLnSpc="0"/>
              <a:lstStyle/>
              <a:p>
                <a:pPr defTabSz="914305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lbany" pitchFamily="18"/>
                  <a:ea typeface="Andale Sans UI" pitchFamily="2"/>
                  <a:cs typeface="Tahoma" pitchFamily="2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699802" y="2520000"/>
                <a:ext cx="4680397" cy="360317"/>
              </a:xfrm>
              <a:prstGeom prst="rect">
                <a:avLst/>
              </a:prstGeom>
              <a:solidFill>
                <a:srgbClr val="23FF23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lIns="90000" tIns="45000" rIns="90000" bIns="45000" anchor="ctr" anchorCtr="1" compatLnSpc="0"/>
              <a:lstStyle/>
              <a:p>
                <a:pPr defTabSz="914305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lbany" pitchFamily="18"/>
                  <a:ea typeface="Andale Sans UI" pitchFamily="2"/>
                  <a:cs typeface="Tahoma" pitchFamily="2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40198" y="2880317"/>
                <a:ext cx="1440001" cy="360318"/>
              </a:xfrm>
              <a:prstGeom prst="rect">
                <a:avLst/>
              </a:prstGeom>
              <a:solidFill>
                <a:srgbClr val="E6FF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lIns="90000" tIns="45000" rIns="90000" bIns="45000" anchor="ctr" anchorCtr="1" compatLnSpc="0"/>
              <a:lstStyle/>
              <a:p>
                <a:pPr defTabSz="914305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lbany" pitchFamily="18"/>
                  <a:ea typeface="Andale Sans UI" pitchFamily="2"/>
                  <a:cs typeface="Tahoma" pitchFamily="2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80198" y="2520000"/>
                <a:ext cx="539802" cy="360317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lIns="90000" tIns="45000" rIns="90000" bIns="45000" anchor="ctr" anchorCtr="1" compatLnSpc="0"/>
              <a:lstStyle/>
              <a:p>
                <a:pPr defTabSz="914305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lbany" pitchFamily="18"/>
                  <a:ea typeface="Andale Sans UI" pitchFamily="2"/>
                  <a:cs typeface="Tahoma" pitchFamily="2"/>
                </a:endParaRPr>
              </a:p>
            </p:txBody>
          </p:sp>
        </p:grpSp>
        <p:sp>
          <p:nvSpPr>
            <p:cNvPr id="10" name="Straight Connector 9"/>
            <p:cNvSpPr/>
            <p:nvPr/>
          </p:nvSpPr>
          <p:spPr>
            <a:xfrm>
              <a:off x="2160000" y="2880317"/>
              <a:ext cx="0" cy="1079365"/>
            </a:xfrm>
            <a:prstGeom prst="line">
              <a:avLst/>
            </a:prstGeom>
            <a:noFill/>
            <a:ln w="0">
              <a:solidFill>
                <a:srgbClr val="0047FF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1" name="Straight Connector 10"/>
            <p:cNvSpPr/>
            <p:nvPr/>
          </p:nvSpPr>
          <p:spPr>
            <a:xfrm>
              <a:off x="2699802" y="2880317"/>
              <a:ext cx="0" cy="1079365"/>
            </a:xfrm>
            <a:prstGeom prst="line">
              <a:avLst/>
            </a:prstGeom>
            <a:noFill/>
            <a:ln w="0">
              <a:solidFill>
                <a:srgbClr val="0047FF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2" name="Straight Connector 11"/>
            <p:cNvSpPr/>
            <p:nvPr/>
          </p:nvSpPr>
          <p:spPr>
            <a:xfrm>
              <a:off x="5940198" y="2880317"/>
              <a:ext cx="0" cy="1439683"/>
            </a:xfrm>
            <a:prstGeom prst="line">
              <a:avLst/>
            </a:prstGeom>
            <a:noFill/>
            <a:ln w="0">
              <a:solidFill>
                <a:srgbClr val="0047FF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7380198" y="2880317"/>
              <a:ext cx="0" cy="1439683"/>
            </a:xfrm>
            <a:prstGeom prst="line">
              <a:avLst/>
            </a:prstGeom>
            <a:noFill/>
            <a:ln w="0">
              <a:solidFill>
                <a:srgbClr val="0047FF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4" name="Straight Connector 13"/>
            <p:cNvSpPr/>
            <p:nvPr/>
          </p:nvSpPr>
          <p:spPr>
            <a:xfrm>
              <a:off x="7920000" y="2880317"/>
              <a:ext cx="0" cy="1439683"/>
            </a:xfrm>
            <a:prstGeom prst="line">
              <a:avLst/>
            </a:prstGeom>
            <a:noFill/>
            <a:ln w="0">
              <a:solidFill>
                <a:srgbClr val="0047FF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2160000" y="3780317"/>
              <a:ext cx="5398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6" name="Straight Connector 15"/>
            <p:cNvSpPr/>
            <p:nvPr/>
          </p:nvSpPr>
          <p:spPr>
            <a:xfrm>
              <a:off x="2699802" y="3780317"/>
              <a:ext cx="46803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>
              <a:off x="7380198" y="3780317"/>
              <a:ext cx="5398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8" name="Straight Connector 17"/>
            <p:cNvSpPr/>
            <p:nvPr/>
          </p:nvSpPr>
          <p:spPr>
            <a:xfrm>
              <a:off x="5940198" y="4140634"/>
              <a:ext cx="14400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lIns="90000" tIns="45000" rIns="90000" bIns="45000" anchor="ctr" anchorCtr="1" compatLnSpc="0"/>
            <a:lstStyle/>
            <a:p>
              <a:pPr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lbany" pitchFamily="18"/>
                <a:ea typeface="Andale Sans UI" pitchFamily="2"/>
                <a:cs typeface="Tahoma" pitchFamily="2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67960" y="3312063"/>
              <a:ext cx="360396" cy="360318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algn="ctr"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lbany" pitchFamily="18"/>
                  <a:ea typeface="Andale Sans UI" pitchFamily="2"/>
                  <a:cs typeface="Tahoma" pitchFamily="2"/>
                </a:rPr>
                <a:t>1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13009" y="3339048"/>
              <a:ext cx="360397" cy="360317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algn="ctr"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lbany" pitchFamily="18"/>
                  <a:ea typeface="Andale Sans UI" pitchFamily="2"/>
                  <a:cs typeface="Tahoma" pitchFamily="2"/>
                </a:rPr>
                <a:t>2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479999" y="3780317"/>
              <a:ext cx="360397" cy="360317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algn="ctr"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lbany" pitchFamily="18"/>
                  <a:ea typeface="Andale Sans UI" pitchFamily="2"/>
                  <a:cs typeface="Tahoma" pitchFamily="2"/>
                </a:rPr>
                <a:t>3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62756" y="3334285"/>
              <a:ext cx="360396" cy="360318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il" t="it" r="ir" b="ib"/>
              <a:pathLst>
                <a:path>
                  <a:moveTo>
                    <a:pt x="l" y="vc"/>
                  </a:moveTo>
                  <a:arcTo wR="wd2" hR="hd2" stAng="cd2" swAng="cd4"/>
                  <a:arcTo wR="wd2" hR="hd2" stAng="3cd4" swAng="cd4"/>
                  <a:arcTo wR="wd2" hR="hd2" stAng="0" swAng="cd4"/>
                  <a:arcTo wR="wd2" hR="hd2" stAng="cd4" swAng="cd4"/>
                  <a:close/>
                </a:path>
              </a:pathLst>
            </a:custGeom>
            <a:solidFill>
              <a:srgbClr val="99CCFF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/>
            <a:p>
              <a:pPr algn="ctr" defTabSz="91430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Albany" pitchFamily="18"/>
                  <a:ea typeface="Andale Sans UI" pitchFamily="2"/>
                  <a:cs typeface="Tahoma" pitchFamily="2"/>
                </a:rPr>
                <a:t>4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644900" y="5147592"/>
            <a:ext cx="2790825" cy="1152525"/>
          </a:xfrm>
          <a:prstGeom prst="rect">
            <a:avLst/>
          </a:prstGeom>
          <a:noFill/>
          <a:ln>
            <a:noFill/>
          </a:ln>
        </p:spPr>
        <p:txBody>
          <a:bodyPr lIns="89991" tIns="44996" rIns="89991" bIns="44996" compatLnSpc="0">
            <a:spAutoFit/>
          </a:bodyPr>
          <a:lstStyle/>
          <a:p>
            <a:pPr defTabSz="914305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lbany" pitchFamily="18"/>
                <a:ea typeface="Andale Sans UI" pitchFamily="2"/>
                <a:cs typeface="Tahoma" pitchFamily="2"/>
              </a:rPr>
              <a:t>1. PERSIAPAN</a:t>
            </a:r>
          </a:p>
          <a:p>
            <a:pPr defTabSz="914305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lbany" pitchFamily="18"/>
                <a:ea typeface="Andale Sans UI" pitchFamily="2"/>
                <a:cs typeface="Tahoma" pitchFamily="2"/>
              </a:rPr>
              <a:t>2. PENILAIAN</a:t>
            </a:r>
          </a:p>
          <a:p>
            <a:pPr defTabSz="914305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lbany" pitchFamily="18"/>
                <a:ea typeface="Andale Sans UI" pitchFamily="2"/>
                <a:cs typeface="Tahoma" pitchFamily="2"/>
              </a:rPr>
              <a:t>3. MENJELANG HABIS</a:t>
            </a:r>
          </a:p>
          <a:p>
            <a:pPr defTabSz="914305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lbany" pitchFamily="18"/>
                <a:ea typeface="Andale Sans UI" pitchFamily="2"/>
                <a:cs typeface="Tahoma" pitchFamily="2"/>
              </a:rPr>
              <a:t>4. HABIS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Mengisi Data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Hakim</a:t>
            </a:r>
          </a:p>
          <a:p>
            <a:r>
              <a:rPr lang="en-US" dirty="0" smtClean="0"/>
              <a:t>Data Peserta</a:t>
            </a:r>
          </a:p>
          <a:p>
            <a:r>
              <a:rPr lang="en-US" dirty="0" smtClean="0"/>
              <a:t>Data Topik</a:t>
            </a:r>
          </a:p>
          <a:p>
            <a:r>
              <a:rPr lang="en-US" dirty="0" smtClean="0"/>
              <a:t>Data Regu, dll.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r>
              <a:rPr lang="id-ID" dirty="0" smtClean="0"/>
              <a:t> Penjurian I-III</a:t>
            </a:r>
            <a:endParaRPr lang="en-US" dirty="0" smtClean="0"/>
          </a:p>
        </p:txBody>
      </p:sp>
      <p:sp>
        <p:nvSpPr>
          <p:cNvPr id="17411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Memilih Peserta (</a:t>
            </a:r>
            <a:r>
              <a:rPr lang="en-US" b="1" dirty="0" smtClean="0"/>
              <a:t>F5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Memulai (</a:t>
            </a:r>
            <a:r>
              <a:rPr lang="en-US" b="1" dirty="0" smtClean="0"/>
              <a:t>F6</a:t>
            </a:r>
            <a:r>
              <a:rPr lang="en-US" dirty="0" smtClean="0"/>
              <a:t>), jika menggunakan timer, Pewaktu akan ditampilkan.</a:t>
            </a:r>
          </a:p>
          <a:p>
            <a:r>
              <a:rPr lang="en-US" dirty="0" smtClean="0"/>
              <a:t>Hakim memberikan nilai (melalui operator atau keypad).</a:t>
            </a:r>
          </a:p>
          <a:p>
            <a:r>
              <a:rPr lang="en-US" dirty="0" smtClean="0"/>
              <a:t>Cetak nilai (</a:t>
            </a:r>
            <a:r>
              <a:rPr lang="en-US" b="1" dirty="0" smtClean="0"/>
              <a:t>F7</a:t>
            </a:r>
            <a:r>
              <a:rPr lang="en-US" dirty="0" smtClean="0"/>
              <a:t>). Ulangi dari awal sampai semua peserta tampil.</a:t>
            </a:r>
          </a:p>
          <a:p>
            <a:r>
              <a:rPr lang="en-US" dirty="0" smtClean="0"/>
              <a:t>Setelah semua peserta tampil, cetak rekap (</a:t>
            </a:r>
            <a:r>
              <a:rPr lang="en-US" b="1" dirty="0" smtClean="0"/>
              <a:t>F8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Memasukkan Nilai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Melalui operator</a:t>
            </a:r>
            <a:r>
              <a:rPr lang="en-US" dirty="0" smtClean="0"/>
              <a:t>, operator memasukkan nilai dari blanko penilaian masing-masing hakim.</a:t>
            </a:r>
          </a:p>
          <a:p>
            <a:r>
              <a:rPr lang="en-US" b="1" i="1" dirty="0" smtClean="0"/>
              <a:t>Melalui keypad,</a:t>
            </a:r>
            <a:r>
              <a:rPr lang="en-US" dirty="0" smtClean="0"/>
              <a:t> hakim memasukkan nilai langsung dari keypad yang disediakan.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 Overlapping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Terjadi ketika nilai untuk peserta yang sudah tampil belum sempat dimasukkan, namun peserta selanjutnya sudah mulai dinilai.</a:t>
            </a:r>
          </a:p>
          <a:p>
            <a:r>
              <a:rPr lang="en-US" dirty="0" smtClean="0"/>
              <a:t>Dapat dilakukan hanya melalui operator.</a:t>
            </a:r>
          </a:p>
          <a:p>
            <a:r>
              <a:rPr lang="en-US" dirty="0" smtClean="0"/>
              <a:t>Setelah beberapa menit peserta tampil, minimize Timer (</a:t>
            </a:r>
            <a:r>
              <a:rPr lang="en-US" b="1" dirty="0" smtClean="0"/>
              <a:t>F11</a:t>
            </a:r>
            <a:r>
              <a:rPr lang="en-US" dirty="0" smtClean="0"/>
              <a:t>), pilih peserta yang akan dinilai (</a:t>
            </a:r>
            <a:r>
              <a:rPr lang="en-US" b="1" dirty="0" smtClean="0"/>
              <a:t>F5</a:t>
            </a:r>
            <a:r>
              <a:rPr lang="en-US" dirty="0" smtClean="0"/>
              <a:t>), tekan </a:t>
            </a:r>
            <a:r>
              <a:rPr lang="en-US" b="1" dirty="0" smtClean="0"/>
              <a:t>SHIFT+F6</a:t>
            </a:r>
            <a:r>
              <a:rPr lang="en-US" dirty="0" smtClean="0"/>
              <a:t> untuk memasukkan nilai, cetak (</a:t>
            </a:r>
            <a:r>
              <a:rPr lang="en-US" b="1" dirty="0" smtClean="0"/>
              <a:t>F7</a:t>
            </a:r>
            <a:r>
              <a:rPr lang="en-US" dirty="0" smtClean="0"/>
              <a:t>), dan akhiri dengan </a:t>
            </a:r>
            <a:r>
              <a:rPr lang="en-US" b="1" dirty="0" smtClean="0"/>
              <a:t>F6</a:t>
            </a:r>
            <a:r>
              <a:rPr lang="en-US" dirty="0" smtClean="0"/>
              <a:t> untuk mengembalikan Timer.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MENGUNDUH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7412" y="2744913"/>
            <a:ext cx="5687116" cy="3797471"/>
          </a:xfrm>
        </p:spPr>
        <p:txBody>
          <a:bodyPr/>
          <a:lstStyle/>
          <a:p>
            <a:r>
              <a:rPr lang="id-ID" dirty="0" smtClean="0"/>
              <a:t>Aplikasi dapat di</a:t>
            </a:r>
            <a:r>
              <a:rPr lang="en-ID" dirty="0" smtClean="0"/>
              <a:t>unduh</a:t>
            </a:r>
            <a:r>
              <a:rPr lang="id-ID" dirty="0" smtClean="0"/>
              <a:t> dengan terlebih dahulu bergabung dengan grup TEAM IT MUSABAQAH</a:t>
            </a:r>
            <a:r>
              <a:rPr lang="en-ID" dirty="0" smtClean="0"/>
              <a:t> atau melalui website https://musabaqah.id/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12" y="2627709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Jika nilai untuk satu peserta ada kekeliruan sebaiknya diperbaiki pada akhir sesi.</a:t>
            </a:r>
            <a:endParaRPr lang="id-ID" dirty="0" smtClean="0"/>
          </a:p>
          <a:p>
            <a:r>
              <a:rPr lang="id-ID" dirty="0" smtClean="0"/>
              <a:t>Untuk mengoreksi nilai gunakan </a:t>
            </a:r>
            <a:r>
              <a:rPr lang="id-ID" b="1" dirty="0" smtClean="0"/>
              <a:t>F6</a:t>
            </a:r>
            <a:r>
              <a:rPr lang="id-ID" dirty="0" smtClean="0"/>
              <a:t> dan jawab Ya pada konfirmasi koreksi nilai.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SELESAI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8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Aplikasi Musabaqah?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effectLst/>
              </a:rPr>
              <a:t>Aplikasi Musabaqah adalah </a:t>
            </a:r>
            <a:r>
              <a:rPr lang="en-ID" dirty="0">
                <a:effectLst/>
              </a:rPr>
              <a:t>Alat Bantu</a:t>
            </a:r>
            <a:r>
              <a:rPr lang="id-ID" dirty="0">
                <a:effectLst/>
              </a:rPr>
              <a:t> Penilaian pada </a:t>
            </a:r>
            <a:r>
              <a:rPr lang="id-ID" dirty="0" smtClean="0">
                <a:effectLst/>
              </a:rPr>
              <a:t>MTQ/STQ </a:t>
            </a:r>
            <a:r>
              <a:rPr lang="en-ID" dirty="0">
                <a:effectLst/>
              </a:rPr>
              <a:t>yang mampu memeriksa interval nilai dewan hakim secara otomatis, menampilkan ranking/urutan nilai peserta sesuai dengan kaidah bidang-bidang penilaian dan dilengkapi </a:t>
            </a:r>
            <a:r>
              <a:rPr lang="en-ID" noProof="1" smtClean="0">
                <a:effectLst/>
              </a:rPr>
              <a:t>dengan</a:t>
            </a:r>
            <a:r>
              <a:rPr lang="en-ID" dirty="0" smtClean="0">
                <a:effectLst/>
              </a:rPr>
              <a:t> </a:t>
            </a:r>
            <a:r>
              <a:rPr lang="en-ID" dirty="0">
                <a:effectLst/>
              </a:rPr>
              <a:t>fungsi pemeriksaan sidik jari peserta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84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FUNGSI</a:t>
            </a:r>
            <a:r>
              <a:rPr lang="id-ID" dirty="0" smtClean="0"/>
              <a:t> Aplikasi Musabaqah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Membantu pelaksanaan penilaian lomba pada Musabaqah Tilawatil Qur’an (MTQ), Musabaqah Qira’atil Kutub (MQK), dan lomba yang lain yang mengacu pada MTQ.</a:t>
            </a:r>
          </a:p>
          <a:p>
            <a:r>
              <a:rPr lang="id-ID" dirty="0" smtClean="0"/>
              <a:t>Secara personal, membantu dan mempermudah tugas panitera untuk rekapitulasi nilai dan penentuan ranking.</a:t>
            </a:r>
          </a:p>
          <a:p>
            <a:r>
              <a:rPr lang="id-ID" dirty="0" smtClean="0"/>
              <a:t>Secara umum, membantu keterbukaan dalam pelaksanaan perlombaan dengan memberikan informasi hasil penilaian baik secara langsung pada venue lomba, melalui website, atau dengan menggunakan SMS Center.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4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PESYARATAN SISTEM/KOMPUTER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Resolusi layar 1024x768 dan Driver VGA sudah terpasang (agar bisa terhubung dengan proyektor)</a:t>
            </a:r>
          </a:p>
          <a:p>
            <a:r>
              <a:rPr lang="id-ID" dirty="0" smtClean="0"/>
              <a:t>Regional Settings/Region diatur sebagai Indonesia, untuk memastikan data tanggal dengan format TGL/BLN/THN.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46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INSTALASI 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Pasang SDK fingerprint u.are.u 4500.</a:t>
            </a:r>
          </a:p>
          <a:p>
            <a:r>
              <a:rPr lang="en-ID" dirty="0" smtClean="0"/>
              <a:t>Pasang Aplikasi Musabaqah</a:t>
            </a:r>
            <a:r>
              <a:rPr lang="en-ID" dirty="0"/>
              <a:t> </a:t>
            </a:r>
            <a:r>
              <a:rPr lang="en-ID" dirty="0" smtClean="0"/>
              <a:t>dan pilih Event yang sesuai.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6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Pendaftaran Peserta</a:t>
            </a:r>
            <a:endParaRPr lang="en-ID" dirty="0" smtClean="0"/>
          </a:p>
          <a:p>
            <a:r>
              <a:rPr lang="en-ID" dirty="0" smtClean="0"/>
              <a:t>Rekam dan Pemeriksaan Sidik Jari Peserta</a:t>
            </a:r>
            <a:endParaRPr lang="id-ID" dirty="0" smtClean="0"/>
          </a:p>
          <a:p>
            <a:r>
              <a:rPr lang="id-ID" dirty="0" smtClean="0"/>
              <a:t>Penilaian Lomba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81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Pendaftaran PESERTA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Validasi umur peserta</a:t>
            </a:r>
          </a:p>
          <a:p>
            <a:r>
              <a:rPr lang="id-ID" dirty="0" smtClean="0"/>
              <a:t>Penomoran peserta otomatis sesuai gender</a:t>
            </a:r>
            <a:endParaRPr lang="en-ID" dirty="0" smtClean="0"/>
          </a:p>
          <a:p>
            <a:r>
              <a:rPr lang="en-ID" dirty="0" smtClean="0"/>
              <a:t>Mendukung pula penomoran secara manual</a:t>
            </a:r>
            <a:endParaRPr lang="id-ID" dirty="0" smtClean="0"/>
          </a:p>
          <a:p>
            <a:r>
              <a:rPr lang="id-ID" dirty="0" smtClean="0"/>
              <a:t>Integrasi dengan Aplikasi ID-CARD</a:t>
            </a:r>
          </a:p>
          <a:p>
            <a:r>
              <a:rPr lang="id-ID" dirty="0" smtClean="0"/>
              <a:t>Impor dan ekspor data peserta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70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Integrasi sidik 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noProof="1" smtClean="0"/>
              <a:t>Menggunakan USB fingerprint seri u.are.u 4500.</a:t>
            </a:r>
          </a:p>
          <a:p>
            <a:r>
              <a:rPr lang="en-ID" noProof="1" smtClean="0"/>
              <a:t>Jumlah sidik jari yang bias direkam fleksibel s/d 10 jari.</a:t>
            </a:r>
          </a:p>
          <a:p>
            <a:r>
              <a:rPr lang="en-ID" noProof="1" smtClean="0"/>
              <a:t>Database sidik jari bersifat akumulatif dan dapat digabung dengan data sidik jari sebelumnya guna pendeteksian peserta secara akurat.</a:t>
            </a:r>
          </a:p>
          <a:p>
            <a:r>
              <a:rPr lang="en-ID" noProof="1" smtClean="0"/>
              <a:t>Teritegrasi dengan penilaian.</a:t>
            </a:r>
            <a:endParaRPr lang="en-ID" noProof="1"/>
          </a:p>
        </p:txBody>
      </p:sp>
    </p:spTree>
    <p:extLst>
      <p:ext uri="{BB962C8B-B14F-4D97-AF65-F5344CB8AC3E}">
        <p14:creationId xmlns:p14="http://schemas.microsoft.com/office/powerpoint/2010/main" val="710774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197</TotalTime>
  <Words>633</Words>
  <Application>Microsoft Office PowerPoint</Application>
  <PresentationFormat>Custom</PresentationFormat>
  <Paragraphs>84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Albany</vt:lpstr>
      <vt:lpstr>Andale Sans UI</vt:lpstr>
      <vt:lpstr>Arial</vt:lpstr>
      <vt:lpstr>Book Antiqua</vt:lpstr>
      <vt:lpstr>Bookman Old Style</vt:lpstr>
      <vt:lpstr>Rockwell</vt:lpstr>
      <vt:lpstr>StarSymbol</vt:lpstr>
      <vt:lpstr>Tahoma</vt:lpstr>
      <vt:lpstr>Thorndale</vt:lpstr>
      <vt:lpstr>Wingdings</vt:lpstr>
      <vt:lpstr>Damask</vt:lpstr>
      <vt:lpstr>Panduan Singkat Aplikasi Musabaqah</vt:lpstr>
      <vt:lpstr>MENGUNDUH</vt:lpstr>
      <vt:lpstr>Apa itu Aplikasi Musabaqah?</vt:lpstr>
      <vt:lpstr>FUNGSI Aplikasi Musabaqah</vt:lpstr>
      <vt:lpstr>PESYARATAN SISTEM/KOMPUTER</vt:lpstr>
      <vt:lpstr>INSTALASI APLIKASI</vt:lpstr>
      <vt:lpstr>Tahapan</vt:lpstr>
      <vt:lpstr>Pendaftaran PESERTA</vt:lpstr>
      <vt:lpstr>Integrasi sidik jari</vt:lpstr>
      <vt:lpstr>Penilaian LOMBA</vt:lpstr>
      <vt:lpstr>ALUR PROSES PENILAIAN</vt:lpstr>
      <vt:lpstr>Langkah-Langkah Penilaian</vt:lpstr>
      <vt:lpstr>Pengaturan Lomba</vt:lpstr>
      <vt:lpstr>Timer</vt:lpstr>
      <vt:lpstr>Diagram Timer</vt:lpstr>
      <vt:lpstr>Mengisi Data</vt:lpstr>
      <vt:lpstr>Penilaian Penjurian I-III</vt:lpstr>
      <vt:lpstr>Memasukkan Nilai</vt:lpstr>
      <vt:lpstr>Penilaian Overlapping</vt:lpstr>
      <vt:lpstr>Troubleshooting</vt:lpstr>
      <vt:lpstr>SELESAI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Polygon</dc:title>
  <dc:creator>Toha</dc:creator>
  <dc:description>Presentation Layout Template</dc:description>
  <cp:lastModifiedBy>Windows User</cp:lastModifiedBy>
  <cp:revision>60</cp:revision>
  <dcterms:created xsi:type="dcterms:W3CDTF">2010-02-10T07:33:55Z</dcterms:created>
  <dcterms:modified xsi:type="dcterms:W3CDTF">2018-09-15T07:33:59Z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